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fatma alsayegh" initials="fa" lastIdx="8"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3-03-17T19:33:46.597" idx="4">
    <p:pos x="368" y="270"/>
    <p:text>Design of this app has two aspects. First aspect (physical aspect )is which element goes at which position on the page which would lead to simplicity and easily found                 Second aspect is about designing a storyline to explain a topic it is closer to the concept of graph theory problem and how to design it in a way that would best explain it 
</p:text>
    <p:extLst>
      <p:ext uri="{C676402C-5697-4E1C-873F-D02D1690AC5C}">
        <p15:threadingInfo xmlns:p15="http://schemas.microsoft.com/office/powerpoint/2012/main" timeZoneBias="0"/>
      </p:ext>
    </p:extLst>
  </p:cm>
  <p:cm authorId="0" dt="2023-03-17T19:39:20.474" idx="2">
    <p:pos x="11602" y="1226"/>
    <p:text>I will talk about the rows and columns / the physical layout of the page </p:text>
    <p:extLst>
      <p:ext uri="{C676402C-5697-4E1C-873F-D02D1690AC5C}">
        <p15:threadingInfo xmlns:p15="http://schemas.microsoft.com/office/powerpoint/2012/main" timeZoneBias="0"/>
      </p:ext>
    </p:extLst>
  </p:cm>
  <p:cm authorId="0" dt="2023-03-17T19:39:49.058" idx="3">
    <p:pos x="11602" y="5217"/>
    <p:text>This aspect of design is about designing a story line to best explain a topic in this case Max 2 cut 
Here we see we started from basic sketch . 
We took a graph and stretched it so that it is divided so an image of the animation was in out head before implementing 
This is a story </p:text>
    <p:extLst>
      <p:ext uri="{C676402C-5697-4E1C-873F-D02D1690AC5C}">
        <p15:threadingInfo xmlns:p15="http://schemas.microsoft.com/office/powerpoint/2012/main" timeZoneBias="0"/>
      </p:ext>
    </p:extLst>
  </p:cm>
  <p:cm authorId="0" dt="2023-03-17T20:55:42.854" idx="1">
    <p:pos x="7263" y="1824"/>
    <p:text>Simplest reason because it should be uncluttered . And it should be easy for education use and understanding </p:text>
    <p:extLst>
      <p:ext uri="{C676402C-5697-4E1C-873F-D02D1690AC5C}">
        <p15:threadingInfo xmlns:p15="http://schemas.microsoft.com/office/powerpoint/2012/main" timeZoneBias="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23-03-17T20:19:38.890" idx="5">
    <p:pos x="7616" y="2025"/>
    <p:text>When vertex is clicked for example 5 then message will go as vertex clicked 5 listing 5.1 
Two types of messages
It is called by update and what update update changes the model and then view draws the new model </p:text>
    <p:extLst>
      <p:ext uri="{C676402C-5697-4E1C-873F-D02D1690AC5C}">
        <p15:threadingInfo xmlns:p15="http://schemas.microsoft.com/office/powerpoint/2012/main" timeZoneBias="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23-03-17T20:41:55.366" idx="6">
    <p:pos x="7616" y="1745"/>
    <p:text>It is a process where it is started with vector positions also called grid / then edges and vertices are merged /concanated together to then using those grids we made .. edges which are bunch lines going from one grid point to another (from grid points edges are calculated 
We start a bunch of a positions vector</p:text>
    <p:extLst>
      <p:ext uri="{C676402C-5697-4E1C-873F-D02D1690AC5C}">
        <p15:threadingInfo xmlns:p15="http://schemas.microsoft.com/office/powerpoint/2012/main" timeZoneBias="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0" dt="2023-03-17T19:59:23.271" idx="8">
    <p:pos x="398" y="256"/>
    <p:text>— idea of this page to show how animation works 
—not whole distance is moved in one so this displacement vector is divided for number of steps which are remaining 
—animation is succession of still figures to go to the next figure a slight change needs to be calculated displacement final position (hard coded) 
— direction stays the same but distance is very small ? As we want to move gradually
 displacement = final position - current position
</p:text>
    <p:extLst>
      <p:ext uri="{C676402C-5697-4E1C-873F-D02D1690AC5C}">
        <p15:threadingInfo xmlns:p15="http://schemas.microsoft.com/office/powerpoint/2012/main" timeZoneBias="0"/>
      </p:ext>
    </p:extLst>
  </p:cm>
  <p:cm authorId="0" dt="2023-03-17T20:00:14.562" idx="7">
    <p:pos x="7616" y="1733"/>
    <p:text>Middle pic arrow mention it is the final position and current picture where vertex one so final position -  . Will give you a vector which is displacement vector as shown in in diagram </p:text>
    <p:extLst>
      <p:ext uri="{C676402C-5697-4E1C-873F-D02D1690AC5C}">
        <p15:threadingInfo xmlns:p15="http://schemas.microsoft.com/office/powerpoint/2012/main" timeZoneBias="0"/>
      </p:ext>
    </p:extLst>
  </p:cm>
</p:cmLst>
</file>

<file path=ppt/media/image1.png>
</file>

<file path=ppt/media/image2.png>
</file>

<file path=ppt/media/image3.jpeg>
</file>

<file path=ppt/media/image4.jpeg>
</file>

<file path=ppt/media/image5.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778000" y="2298700"/>
            <a:ext cx="20828000" cy="4648200"/>
          </a:xfrm>
          <a:prstGeom prst="rect">
            <a:avLst/>
          </a:prstGeom>
        </p:spPr>
        <p:txBody>
          <a:bodyPr anchor="b"/>
          <a:lstStyle/>
          <a:p>
            <a:r>
              <a:t>Title Text</a:t>
            </a:r>
          </a:p>
        </p:txBody>
      </p:sp>
      <p:sp>
        <p:nvSpPr>
          <p:cNvPr id="12" name="Body Level One…"/>
          <p:cNvSpPr txBox="1">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21"/>
          </p:nvPr>
        </p:nvSpPr>
        <p:spPr>
          <a:xfrm>
            <a:off x="2387600" y="8953500"/>
            <a:ext cx="19621500" cy="585521"/>
          </a:xfrm>
          <a:prstGeom prst="rect">
            <a:avLst/>
          </a:prstGeom>
        </p:spPr>
        <p:txBody>
          <a:bodyPr anchor="t">
            <a:spAutoFit/>
          </a:bodyPr>
          <a:lstStyle>
            <a:lvl1pPr marL="0" indent="0" algn="ctr">
              <a:spcBef>
                <a:spcPts val="0"/>
              </a:spcBef>
              <a:buClrTx/>
              <a:buSzTx/>
              <a:buNone/>
              <a:defRPr sz="3200" i="1">
                <a:latin typeface="Helvetica Neue"/>
                <a:ea typeface="Helvetica Neue"/>
                <a:cs typeface="Helvetica Neue"/>
                <a:sym typeface="Helvetica Neue"/>
              </a:defRPr>
            </a:lvl1pPr>
          </a:lstStyle>
          <a:p>
            <a:r>
              <a:t>–Johnny Appleseed</a:t>
            </a:r>
          </a:p>
        </p:txBody>
      </p:sp>
      <p:sp>
        <p:nvSpPr>
          <p:cNvPr id="94" name="“Type a quote here.”"/>
          <p:cNvSpPr txBox="1">
            <a:spLocks noGrp="1"/>
          </p:cNvSpPr>
          <p:nvPr>
            <p:ph type="body" sz="quarter" idx="22"/>
          </p:nvPr>
        </p:nvSpPr>
        <p:spPr>
          <a:xfrm>
            <a:off x="2387600" y="6076950"/>
            <a:ext cx="19621500" cy="825500"/>
          </a:xfrm>
          <a:prstGeom prst="rect">
            <a:avLst/>
          </a:prstGeom>
        </p:spPr>
        <p:txBody>
          <a:bodyPr>
            <a:spAutoFit/>
          </a:bodyPr>
          <a:lstStyle>
            <a:lvl1pPr marL="0" indent="0" algn="ctr">
              <a:spcBef>
                <a:spcPts val="0"/>
              </a:spcBef>
              <a:buClrTx/>
              <a:buSzTx/>
              <a:buNone/>
              <a:defRPr>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river flowing through a tropical forest"/>
          <p:cNvSpPr>
            <a:spLocks noGrp="1"/>
          </p:cNvSpPr>
          <p:nvPr>
            <p:ph type="pic" idx="21"/>
          </p:nvPr>
        </p:nvSpPr>
        <p:spPr>
          <a:xfrm>
            <a:off x="0" y="-2290234"/>
            <a:ext cx="24384000" cy="18296468"/>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River flowing through a tropical forest"/>
          <p:cNvSpPr>
            <a:spLocks noGrp="1"/>
          </p:cNvSpPr>
          <p:nvPr>
            <p:ph type="pic" idx="21"/>
          </p:nvPr>
        </p:nvSpPr>
        <p:spPr>
          <a:xfrm>
            <a:off x="3125968" y="-1762099"/>
            <a:ext cx="18135601" cy="13607998"/>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635000" y="9512300"/>
            <a:ext cx="23114000" cy="2006600"/>
          </a:xfrm>
          <a:prstGeom prst="rect">
            <a:avLst/>
          </a:prstGeom>
        </p:spPr>
        <p:txBody>
          <a:bodyPr/>
          <a:lstStyle/>
          <a:p>
            <a:r>
              <a:t>Title Text</a:t>
            </a:r>
          </a:p>
        </p:txBody>
      </p:sp>
      <p:sp>
        <p:nvSpPr>
          <p:cNvPr id="22" name="Body Level One…"/>
          <p:cNvSpPr txBox="1">
            <a:spLocks noGrp="1"/>
          </p:cNvSpPr>
          <p:nvPr>
            <p:ph type="body" sz="quarter" idx="1"/>
          </p:nvPr>
        </p:nvSpPr>
        <p:spPr>
          <a:xfrm>
            <a:off x="635000" y="11442700"/>
            <a:ext cx="23114000" cy="15875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re">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778000" y="4533900"/>
            <a:ext cx="20828000" cy="46482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Close-up of an orange flower surrounded by large tropical leaves"/>
          <p:cNvSpPr>
            <a:spLocks noGrp="1"/>
          </p:cNvSpPr>
          <p:nvPr>
            <p:ph type="pic" idx="21"/>
          </p:nvPr>
        </p:nvSpPr>
        <p:spPr>
          <a:xfrm>
            <a:off x="5803900" y="952500"/>
            <a:ext cx="17236029" cy="114681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1651000" y="952500"/>
            <a:ext cx="10223500" cy="5549900"/>
          </a:xfrm>
          <a:prstGeom prst="rect">
            <a:avLst/>
          </a:prstGeom>
        </p:spPr>
        <p:txBody>
          <a:bodyPr anchor="b"/>
          <a:lstStyle>
            <a:lvl1pPr>
              <a:defRPr sz="8400">
                <a:latin typeface="+mn-lt"/>
                <a:ea typeface="+mn-ea"/>
                <a:cs typeface="+mn-cs"/>
                <a:sym typeface="Helvetica Neue Medium"/>
              </a:defRPr>
            </a:lvl1pPr>
          </a:lstStyle>
          <a:p>
            <a:r>
              <a:t>Title Text</a:t>
            </a:r>
          </a:p>
        </p:txBody>
      </p:sp>
      <p:sp>
        <p:nvSpPr>
          <p:cNvPr id="40" name="Body Level One…"/>
          <p:cNvSpPr txBox="1">
            <a:spLocks noGrp="1"/>
          </p:cNvSpPr>
          <p:nvPr>
            <p:ph type="body" sz="quarter" idx="1"/>
          </p:nvPr>
        </p:nvSpPr>
        <p:spPr>
          <a:xfrm>
            <a:off x="1651000" y="6527800"/>
            <a:ext cx="10223500" cy="57277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Close-up of a red-eyed tree frog perched on a leaf"/>
          <p:cNvSpPr>
            <a:spLocks noGrp="1"/>
          </p:cNvSpPr>
          <p:nvPr>
            <p:ph type="pic" sz="half" idx="21"/>
          </p:nvPr>
        </p:nvSpPr>
        <p:spPr>
          <a:xfrm>
            <a:off x="8750300" y="3149600"/>
            <a:ext cx="13944600" cy="92964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1689100" y="3149600"/>
            <a:ext cx="10223500" cy="9296400"/>
          </a:xfrm>
          <a:prstGeom prst="rect">
            <a:avLst/>
          </a:prstGeom>
        </p:spPr>
        <p:txBody>
          <a:bodyPr/>
          <a:lstStyle>
            <a:lvl1pPr marL="558800" indent="-558800">
              <a:spcBef>
                <a:spcPts val="4500"/>
              </a:spcBef>
              <a:buClrTx/>
              <a:defRPr sz="3800">
                <a:latin typeface="Helvetica Neue"/>
                <a:ea typeface="Helvetica Neue"/>
                <a:cs typeface="Helvetica Neue"/>
                <a:sym typeface="Helvetica Neue"/>
              </a:defRPr>
            </a:lvl1pPr>
            <a:lvl2pPr marL="1117600" indent="-558800">
              <a:spcBef>
                <a:spcPts val="4500"/>
              </a:spcBef>
              <a:buClrTx/>
              <a:defRPr sz="3800">
                <a:latin typeface="Helvetica Neue"/>
                <a:ea typeface="Helvetica Neue"/>
                <a:cs typeface="Helvetica Neue"/>
                <a:sym typeface="Helvetica Neue"/>
              </a:defRPr>
            </a:lvl2pPr>
            <a:lvl3pPr marL="1676400" indent="-558800">
              <a:spcBef>
                <a:spcPts val="4500"/>
              </a:spcBef>
              <a:buClrTx/>
              <a:defRPr sz="3800">
                <a:latin typeface="Helvetica Neue"/>
                <a:ea typeface="Helvetica Neue"/>
                <a:cs typeface="Helvetica Neue"/>
                <a:sym typeface="Helvetica Neue"/>
              </a:defRPr>
            </a:lvl3pPr>
            <a:lvl4pPr marL="2235200" indent="-558800">
              <a:spcBef>
                <a:spcPts val="4500"/>
              </a:spcBef>
              <a:buClrTx/>
              <a:defRPr sz="3800">
                <a:latin typeface="Helvetica Neue"/>
                <a:ea typeface="Helvetica Neue"/>
                <a:cs typeface="Helvetica Neue"/>
                <a:sym typeface="Helvetica Neue"/>
              </a:defRPr>
            </a:lvl4pPr>
            <a:lvl5pPr marL="2794000" indent="-558800">
              <a:spcBef>
                <a:spcPts val="4500"/>
              </a:spcBef>
              <a:buClrTx/>
              <a:defRPr sz="38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1689100" y="1778000"/>
            <a:ext cx="21005800" cy="10160000"/>
          </a:xfrm>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Close-up of an orange flower surrounded by large tropical leaves"/>
          <p:cNvSpPr>
            <a:spLocks noGrp="1"/>
          </p:cNvSpPr>
          <p:nvPr>
            <p:ph type="pic" sz="quarter" idx="21"/>
          </p:nvPr>
        </p:nvSpPr>
        <p:spPr>
          <a:xfrm>
            <a:off x="15292127" y="6870700"/>
            <a:ext cx="8341246" cy="5549900"/>
          </a:xfrm>
          <a:prstGeom prst="rect">
            <a:avLst/>
          </a:prstGeom>
        </p:spPr>
        <p:txBody>
          <a:bodyPr lIns="91439" tIns="45719" rIns="91439" bIns="45719" anchor="t">
            <a:noAutofit/>
          </a:bodyPr>
          <a:lstStyle/>
          <a:p>
            <a:endParaRPr/>
          </a:p>
        </p:txBody>
      </p:sp>
      <p:sp>
        <p:nvSpPr>
          <p:cNvPr id="84" name="Close-up of a red-eyed tree frog perched on a leaf"/>
          <p:cNvSpPr>
            <a:spLocks noGrp="1"/>
          </p:cNvSpPr>
          <p:nvPr>
            <p:ph type="pic" sz="quarter" idx="22"/>
          </p:nvPr>
        </p:nvSpPr>
        <p:spPr>
          <a:xfrm>
            <a:off x="14859000" y="952500"/>
            <a:ext cx="8324850" cy="5549900"/>
          </a:xfrm>
          <a:prstGeom prst="rect">
            <a:avLst/>
          </a:prstGeom>
        </p:spPr>
        <p:txBody>
          <a:bodyPr lIns="91439" tIns="45719" rIns="91439" bIns="45719" anchor="t">
            <a:noAutofit/>
          </a:bodyPr>
          <a:lstStyle/>
          <a:p>
            <a:endParaRPr/>
          </a:p>
        </p:txBody>
      </p:sp>
      <p:sp>
        <p:nvSpPr>
          <p:cNvPr id="85" name="River flowing through a tropical forest"/>
          <p:cNvSpPr>
            <a:spLocks noGrp="1"/>
          </p:cNvSpPr>
          <p:nvPr>
            <p:ph type="pic" idx="23"/>
          </p:nvPr>
        </p:nvSpPr>
        <p:spPr>
          <a:xfrm>
            <a:off x="651237" y="952500"/>
            <a:ext cx="15283726" cy="114681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j-lt"/>
          <a:ea typeface="+mj-ea"/>
          <a:cs typeface="+mj-cs"/>
          <a:sym typeface="Helvetica"/>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j-lt"/>
          <a:ea typeface="+mj-ea"/>
          <a:cs typeface="+mj-cs"/>
          <a:sym typeface="Helvetica"/>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j-lt"/>
          <a:ea typeface="+mj-ea"/>
          <a:cs typeface="+mj-cs"/>
          <a:sym typeface="Helvetica"/>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j-lt"/>
          <a:ea typeface="+mj-ea"/>
          <a:cs typeface="+mj-cs"/>
          <a:sym typeface="Helvetica"/>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j-lt"/>
          <a:ea typeface="+mj-ea"/>
          <a:cs typeface="+mj-cs"/>
          <a:sym typeface="Helvetica"/>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j-lt"/>
          <a:ea typeface="+mj-ea"/>
          <a:cs typeface="+mj-cs"/>
          <a:sym typeface="Helvetica"/>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j-lt"/>
          <a:ea typeface="+mj-ea"/>
          <a:cs typeface="+mj-cs"/>
          <a:sym typeface="Helvetica"/>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j-lt"/>
          <a:ea typeface="+mj-ea"/>
          <a:cs typeface="+mj-cs"/>
          <a:sym typeface="Helvetica"/>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j-lt"/>
          <a:ea typeface="+mj-ea"/>
          <a:cs typeface="+mj-cs"/>
          <a:sym typeface="Helvetica"/>
        </a:defRPr>
      </a:lvl9pPr>
    </p:titleStyle>
    <p:bodyStyle>
      <a:lvl1pPr marL="635000" marR="0" indent="-635000" algn="l" defTabSz="825500" rtl="0" latinLnBrk="0">
        <a:lnSpc>
          <a:spcPct val="100000"/>
        </a:lnSpc>
        <a:spcBef>
          <a:spcPts val="1200"/>
        </a:spcBef>
        <a:spcAft>
          <a:spcPts val="0"/>
        </a:spcAft>
        <a:buClr>
          <a:srgbClr val="FFFFFF"/>
        </a:buClr>
        <a:buSzPct val="125000"/>
        <a:buFontTx/>
        <a:buChar char="•"/>
        <a:tabLst/>
        <a:defRPr sz="4800" b="0" i="0" u="none" strike="noStrike" cap="none" spc="0" baseline="0">
          <a:solidFill>
            <a:srgbClr val="FFFFFF"/>
          </a:solidFill>
          <a:uFillTx/>
          <a:latin typeface="+mj-lt"/>
          <a:ea typeface="+mj-ea"/>
          <a:cs typeface="+mj-cs"/>
          <a:sym typeface="Helvetica"/>
        </a:defRPr>
      </a:lvl1pPr>
      <a:lvl2pPr marL="1270000" marR="0" indent="-635000" algn="l" defTabSz="825500" rtl="0" latinLnBrk="0">
        <a:lnSpc>
          <a:spcPct val="100000"/>
        </a:lnSpc>
        <a:spcBef>
          <a:spcPts val="1200"/>
        </a:spcBef>
        <a:spcAft>
          <a:spcPts val="0"/>
        </a:spcAft>
        <a:buClr>
          <a:srgbClr val="FFFFFF"/>
        </a:buClr>
        <a:buSzPct val="125000"/>
        <a:buFontTx/>
        <a:buChar char="•"/>
        <a:tabLst/>
        <a:defRPr sz="4800" b="0" i="0" u="none" strike="noStrike" cap="none" spc="0" baseline="0">
          <a:solidFill>
            <a:srgbClr val="FFFFFF"/>
          </a:solidFill>
          <a:uFillTx/>
          <a:latin typeface="+mj-lt"/>
          <a:ea typeface="+mj-ea"/>
          <a:cs typeface="+mj-cs"/>
          <a:sym typeface="Helvetica"/>
        </a:defRPr>
      </a:lvl2pPr>
      <a:lvl3pPr marL="1905000" marR="0" indent="-635000" algn="l" defTabSz="825500" rtl="0" latinLnBrk="0">
        <a:lnSpc>
          <a:spcPct val="100000"/>
        </a:lnSpc>
        <a:spcBef>
          <a:spcPts val="1200"/>
        </a:spcBef>
        <a:spcAft>
          <a:spcPts val="0"/>
        </a:spcAft>
        <a:buClr>
          <a:srgbClr val="FFFFFF"/>
        </a:buClr>
        <a:buSzPct val="125000"/>
        <a:buFontTx/>
        <a:buChar char="•"/>
        <a:tabLst/>
        <a:defRPr sz="4800" b="0" i="0" u="none" strike="noStrike" cap="none" spc="0" baseline="0">
          <a:solidFill>
            <a:srgbClr val="FFFFFF"/>
          </a:solidFill>
          <a:uFillTx/>
          <a:latin typeface="+mj-lt"/>
          <a:ea typeface="+mj-ea"/>
          <a:cs typeface="+mj-cs"/>
          <a:sym typeface="Helvetica"/>
        </a:defRPr>
      </a:lvl3pPr>
      <a:lvl4pPr marL="2540000" marR="0" indent="-635000" algn="l" defTabSz="825500" rtl="0" latinLnBrk="0">
        <a:lnSpc>
          <a:spcPct val="100000"/>
        </a:lnSpc>
        <a:spcBef>
          <a:spcPts val="1200"/>
        </a:spcBef>
        <a:spcAft>
          <a:spcPts val="0"/>
        </a:spcAft>
        <a:buClr>
          <a:srgbClr val="FFFFFF"/>
        </a:buClr>
        <a:buSzPct val="125000"/>
        <a:buFontTx/>
        <a:buChar char="•"/>
        <a:tabLst/>
        <a:defRPr sz="4800" b="0" i="0" u="none" strike="noStrike" cap="none" spc="0" baseline="0">
          <a:solidFill>
            <a:srgbClr val="FFFFFF"/>
          </a:solidFill>
          <a:uFillTx/>
          <a:latin typeface="+mj-lt"/>
          <a:ea typeface="+mj-ea"/>
          <a:cs typeface="+mj-cs"/>
          <a:sym typeface="Helvetica"/>
        </a:defRPr>
      </a:lvl4pPr>
      <a:lvl5pPr marL="3175000" marR="0" indent="-635000" algn="l" defTabSz="825500" rtl="0" latinLnBrk="0">
        <a:lnSpc>
          <a:spcPct val="100000"/>
        </a:lnSpc>
        <a:spcBef>
          <a:spcPts val="1200"/>
        </a:spcBef>
        <a:spcAft>
          <a:spcPts val="0"/>
        </a:spcAft>
        <a:buClr>
          <a:srgbClr val="FFFFFF"/>
        </a:buClr>
        <a:buSzPct val="125000"/>
        <a:buFontTx/>
        <a:buChar char="•"/>
        <a:tabLst/>
        <a:defRPr sz="4800" b="0" i="0" u="none" strike="noStrike" cap="none" spc="0" baseline="0">
          <a:solidFill>
            <a:srgbClr val="FFFFFF"/>
          </a:solidFill>
          <a:uFillTx/>
          <a:latin typeface="+mj-lt"/>
          <a:ea typeface="+mj-ea"/>
          <a:cs typeface="+mj-cs"/>
          <a:sym typeface="Helvetica"/>
        </a:defRPr>
      </a:lvl5pPr>
      <a:lvl6pPr marL="3810000" marR="0" indent="-635000" algn="l" defTabSz="825500" rtl="0" latinLnBrk="0">
        <a:lnSpc>
          <a:spcPct val="100000"/>
        </a:lnSpc>
        <a:spcBef>
          <a:spcPts val="1200"/>
        </a:spcBef>
        <a:spcAft>
          <a:spcPts val="0"/>
        </a:spcAft>
        <a:buClr>
          <a:srgbClr val="FFFFFF"/>
        </a:buClr>
        <a:buSzPct val="125000"/>
        <a:buFontTx/>
        <a:buChar char="•"/>
        <a:tabLst/>
        <a:defRPr sz="4800" b="0" i="0" u="none" strike="noStrike" cap="none" spc="0" baseline="0">
          <a:solidFill>
            <a:srgbClr val="FFFFFF"/>
          </a:solidFill>
          <a:uFillTx/>
          <a:latin typeface="+mj-lt"/>
          <a:ea typeface="+mj-ea"/>
          <a:cs typeface="+mj-cs"/>
          <a:sym typeface="Helvetica"/>
        </a:defRPr>
      </a:lvl6pPr>
      <a:lvl7pPr marL="4445000" marR="0" indent="-635000" algn="l" defTabSz="825500" rtl="0" latinLnBrk="0">
        <a:lnSpc>
          <a:spcPct val="100000"/>
        </a:lnSpc>
        <a:spcBef>
          <a:spcPts val="1200"/>
        </a:spcBef>
        <a:spcAft>
          <a:spcPts val="0"/>
        </a:spcAft>
        <a:buClr>
          <a:srgbClr val="FFFFFF"/>
        </a:buClr>
        <a:buSzPct val="125000"/>
        <a:buFontTx/>
        <a:buChar char="•"/>
        <a:tabLst/>
        <a:defRPr sz="4800" b="0" i="0" u="none" strike="noStrike" cap="none" spc="0" baseline="0">
          <a:solidFill>
            <a:srgbClr val="FFFFFF"/>
          </a:solidFill>
          <a:uFillTx/>
          <a:latin typeface="+mj-lt"/>
          <a:ea typeface="+mj-ea"/>
          <a:cs typeface="+mj-cs"/>
          <a:sym typeface="Helvetica"/>
        </a:defRPr>
      </a:lvl7pPr>
      <a:lvl8pPr marL="5080000" marR="0" indent="-635000" algn="l" defTabSz="825500" rtl="0" latinLnBrk="0">
        <a:lnSpc>
          <a:spcPct val="100000"/>
        </a:lnSpc>
        <a:spcBef>
          <a:spcPts val="1200"/>
        </a:spcBef>
        <a:spcAft>
          <a:spcPts val="0"/>
        </a:spcAft>
        <a:buClr>
          <a:srgbClr val="FFFFFF"/>
        </a:buClr>
        <a:buSzPct val="125000"/>
        <a:buFontTx/>
        <a:buChar char="•"/>
        <a:tabLst/>
        <a:defRPr sz="4800" b="0" i="0" u="none" strike="noStrike" cap="none" spc="0" baseline="0">
          <a:solidFill>
            <a:srgbClr val="FFFFFF"/>
          </a:solidFill>
          <a:uFillTx/>
          <a:latin typeface="+mj-lt"/>
          <a:ea typeface="+mj-ea"/>
          <a:cs typeface="+mj-cs"/>
          <a:sym typeface="Helvetica"/>
        </a:defRPr>
      </a:lvl8pPr>
      <a:lvl9pPr marL="5715000" marR="0" indent="-635000" algn="l" defTabSz="825500" rtl="0" latinLnBrk="0">
        <a:lnSpc>
          <a:spcPct val="100000"/>
        </a:lnSpc>
        <a:spcBef>
          <a:spcPts val="1200"/>
        </a:spcBef>
        <a:spcAft>
          <a:spcPts val="0"/>
        </a:spcAft>
        <a:buClr>
          <a:srgbClr val="FFFFFF"/>
        </a:buClr>
        <a:buSzPct val="125000"/>
        <a:buFontTx/>
        <a:buChar char="•"/>
        <a:tabLst/>
        <a:defRPr sz="4800" b="0" i="0" u="none" strike="noStrike" cap="none" spc="0" baseline="0">
          <a:solidFill>
            <a:srgbClr val="FFFFFF"/>
          </a:solidFill>
          <a:uFillTx/>
          <a:latin typeface="+mj-lt"/>
          <a:ea typeface="+mj-ea"/>
          <a:cs typeface="+mj-cs"/>
          <a:sym typeface="Helvetica"/>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comments" Target="../comments/comment1.xml"/></Relationships>
</file>

<file path=ppt/slides/_rels/slide12.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Visualisation of Classical Graph Theory Problems"/>
          <p:cNvSpPr txBox="1">
            <a:spLocks noGrp="1"/>
          </p:cNvSpPr>
          <p:nvPr>
            <p:ph type="ctrTitle"/>
          </p:nvPr>
        </p:nvSpPr>
        <p:spPr>
          <a:prstGeom prst="rect">
            <a:avLst/>
          </a:prstGeom>
        </p:spPr>
        <p:txBody>
          <a:bodyPr/>
          <a:lstStyle/>
          <a:p>
            <a:r>
              <a:t>Visualisation of Classical Graph Theory Problems</a:t>
            </a:r>
          </a:p>
        </p:txBody>
      </p:sp>
      <p:sp>
        <p:nvSpPr>
          <p:cNvPr id="120" name="Fatma Al-Sayegh"/>
          <p:cNvSpPr txBox="1">
            <a:spLocks noGrp="1"/>
          </p:cNvSpPr>
          <p:nvPr>
            <p:ph type="subTitle" sz="quarter" idx="1"/>
          </p:nvPr>
        </p:nvSpPr>
        <p:spPr>
          <a:xfrm>
            <a:off x="1778000" y="8781957"/>
            <a:ext cx="20828000" cy="1587501"/>
          </a:xfrm>
          <a:prstGeom prst="rect">
            <a:avLst/>
          </a:prstGeom>
        </p:spPr>
        <p:txBody>
          <a:bodyPr/>
          <a:lstStyle/>
          <a:p>
            <a:r>
              <a:t>Fatma Al-Sayegh</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Requirements"/>
          <p:cNvSpPr txBox="1">
            <a:spLocks noGrp="1"/>
          </p:cNvSpPr>
          <p:nvPr>
            <p:ph type="title"/>
          </p:nvPr>
        </p:nvSpPr>
        <p:spPr>
          <a:prstGeom prst="rect">
            <a:avLst/>
          </a:prstGeom>
        </p:spPr>
        <p:txBody>
          <a:bodyPr/>
          <a:lstStyle/>
          <a:p>
            <a:r>
              <a:t>Requirements</a:t>
            </a:r>
          </a:p>
        </p:txBody>
      </p:sp>
      <p:sp>
        <p:nvSpPr>
          <p:cNvPr id="145" name="Scope:…"/>
          <p:cNvSpPr txBox="1">
            <a:spLocks noGrp="1"/>
          </p:cNvSpPr>
          <p:nvPr>
            <p:ph type="body" idx="1"/>
          </p:nvPr>
        </p:nvSpPr>
        <p:spPr>
          <a:prstGeom prst="rect">
            <a:avLst/>
          </a:prstGeom>
        </p:spPr>
        <p:txBody>
          <a:bodyPr/>
          <a:lstStyle/>
          <a:p>
            <a:r>
              <a:t>Scope:</a:t>
            </a:r>
          </a:p>
          <a:p>
            <a:pPr lvl="1"/>
            <a:r>
              <a:t>Focus is on presenting the problems, will not include algorithmic solutions.</a:t>
            </a:r>
          </a:p>
          <a:p>
            <a:r>
              <a:t>Core requirement for the application:</a:t>
            </a:r>
          </a:p>
          <a:p>
            <a:pPr lvl="1"/>
            <a:r>
              <a:t>Must visualise and explain the Classical Graph Theory Problems via interactive animations and tasks.</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Design"/>
          <p:cNvSpPr txBox="1">
            <a:spLocks noGrp="1"/>
          </p:cNvSpPr>
          <p:nvPr>
            <p:ph type="title"/>
          </p:nvPr>
        </p:nvSpPr>
        <p:spPr>
          <a:xfrm>
            <a:off x="1689100" y="82039"/>
            <a:ext cx="21005800" cy="2286001"/>
          </a:xfrm>
          <a:prstGeom prst="rect">
            <a:avLst/>
          </a:prstGeom>
        </p:spPr>
        <p:txBody>
          <a:bodyPr/>
          <a:lstStyle/>
          <a:p>
            <a:r>
              <a:t>Design</a:t>
            </a:r>
          </a:p>
        </p:txBody>
      </p:sp>
      <p:sp>
        <p:nvSpPr>
          <p:cNvPr id="148" name="Guiding Principles:…"/>
          <p:cNvSpPr txBox="1">
            <a:spLocks noGrp="1"/>
          </p:cNvSpPr>
          <p:nvPr>
            <p:ph type="body" idx="1"/>
          </p:nvPr>
        </p:nvSpPr>
        <p:spPr>
          <a:xfrm>
            <a:off x="1129914" y="3149919"/>
            <a:ext cx="21005801" cy="9296401"/>
          </a:xfrm>
          <a:prstGeom prst="rect">
            <a:avLst/>
          </a:prstGeom>
        </p:spPr>
        <p:txBody>
          <a:bodyPr/>
          <a:lstStyle/>
          <a:p>
            <a:pPr lvl="1"/>
            <a:r>
              <a:t>Guiding Principles:</a:t>
            </a:r>
          </a:p>
          <a:p>
            <a:pPr lvl="2"/>
            <a:r>
              <a:t>Simplicity</a:t>
            </a:r>
          </a:p>
          <a:p>
            <a:pPr lvl="2"/>
            <a:r>
              <a:t>Intuitiveness</a:t>
            </a:r>
          </a:p>
          <a:p>
            <a:pPr lvl="1"/>
            <a:r>
              <a:t>Prototyping:</a:t>
            </a:r>
          </a:p>
          <a:p>
            <a:pPr lvl="2"/>
            <a:r>
              <a:t>User interface wireframe</a:t>
            </a:r>
          </a:p>
          <a:p>
            <a:pPr lvl="2"/>
            <a:r>
              <a:t>User stories for explanation </a:t>
            </a:r>
            <a:br/>
            <a:r>
              <a:t>of topics </a:t>
            </a:r>
          </a:p>
        </p:txBody>
      </p:sp>
      <p:pic>
        <p:nvPicPr>
          <p:cNvPr id="149" name="layout.png" descr="layout.png"/>
          <p:cNvPicPr>
            <a:picLocks noChangeAspect="1"/>
          </p:cNvPicPr>
          <p:nvPr/>
        </p:nvPicPr>
        <p:blipFill>
          <a:blip r:embed="rId2"/>
          <a:stretch>
            <a:fillRect/>
          </a:stretch>
        </p:blipFill>
        <p:spPr>
          <a:xfrm>
            <a:off x="12914973" y="2201849"/>
            <a:ext cx="11211460" cy="5993040"/>
          </a:xfrm>
          <a:prstGeom prst="rect">
            <a:avLst/>
          </a:prstGeom>
          <a:ln w="12700">
            <a:miter lim="400000"/>
          </a:ln>
        </p:spPr>
      </p:pic>
      <p:pic>
        <p:nvPicPr>
          <p:cNvPr id="150" name="maxcutdes.jpeg" descr="maxcutdes.jpeg"/>
          <p:cNvPicPr>
            <a:picLocks noChangeAspect="1"/>
          </p:cNvPicPr>
          <p:nvPr/>
        </p:nvPicPr>
        <p:blipFill>
          <a:blip r:embed="rId3"/>
          <a:stretch>
            <a:fillRect/>
          </a:stretch>
        </p:blipFill>
        <p:spPr>
          <a:xfrm>
            <a:off x="13142965" y="8535988"/>
            <a:ext cx="10755340" cy="4140806"/>
          </a:xfrm>
          <a:prstGeom prst="rect">
            <a:avLst/>
          </a:prstGeom>
          <a:ln w="12700">
            <a:miter lim="400000"/>
          </a:ln>
        </p:spPr>
      </p:pic>
      <p:sp>
        <p:nvSpPr>
          <p:cNvPr id="151" name="Line"/>
          <p:cNvSpPr/>
          <p:nvPr/>
        </p:nvSpPr>
        <p:spPr>
          <a:xfrm flipV="1">
            <a:off x="9830327" y="7400390"/>
            <a:ext cx="2948635" cy="1390169"/>
          </a:xfrm>
          <a:prstGeom prst="line">
            <a:avLst/>
          </a:prstGeom>
          <a:ln w="76200">
            <a:solidFill>
              <a:srgbClr val="FFFFFF"/>
            </a:solidFill>
            <a:miter lim="400000"/>
            <a:tailEnd type="triangle"/>
          </a:ln>
        </p:spPr>
        <p:txBody>
          <a:bodyPr lIns="50800" tIns="50800" rIns="50800" bIns="50800" anchor="ctr"/>
          <a:lstStyle/>
          <a:p>
            <a:endParaRPr/>
          </a:p>
        </p:txBody>
      </p:sp>
      <p:sp>
        <p:nvSpPr>
          <p:cNvPr id="152" name="Line"/>
          <p:cNvSpPr/>
          <p:nvPr/>
        </p:nvSpPr>
        <p:spPr>
          <a:xfrm>
            <a:off x="10637403" y="9739807"/>
            <a:ext cx="2219654" cy="1031815"/>
          </a:xfrm>
          <a:prstGeom prst="line">
            <a:avLst/>
          </a:prstGeom>
          <a:ln w="76200">
            <a:solidFill>
              <a:srgbClr val="FFFFFF"/>
            </a:solidFill>
            <a:miter lim="400000"/>
            <a:tailEnd type="triangle"/>
          </a:ln>
        </p:spPr>
        <p:txBody>
          <a:bodyPr lIns="50800" tIns="50800" rIns="50800" bIns="50800" anchor="ctr"/>
          <a:lstStyle/>
          <a:p>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Implementation - Functional Programming"/>
          <p:cNvSpPr txBox="1">
            <a:spLocks noGrp="1"/>
          </p:cNvSpPr>
          <p:nvPr>
            <p:ph type="title"/>
          </p:nvPr>
        </p:nvSpPr>
        <p:spPr>
          <a:prstGeom prst="rect">
            <a:avLst/>
          </a:prstGeom>
        </p:spPr>
        <p:txBody>
          <a:bodyPr/>
          <a:lstStyle>
            <a:lvl1pPr defTabSz="643889">
              <a:defRPr sz="8736"/>
            </a:lvl1pPr>
          </a:lstStyle>
          <a:p>
            <a:r>
              <a:t>Implementation - Functional Programming</a:t>
            </a:r>
          </a:p>
        </p:txBody>
      </p:sp>
      <p:sp>
        <p:nvSpPr>
          <p:cNvPr id="155" name="Functional programming for front end (Elm Language)…"/>
          <p:cNvSpPr txBox="1">
            <a:spLocks noGrp="1"/>
          </p:cNvSpPr>
          <p:nvPr>
            <p:ph type="body" idx="1"/>
          </p:nvPr>
        </p:nvSpPr>
        <p:spPr>
          <a:xfrm>
            <a:off x="1689100" y="3469556"/>
            <a:ext cx="21005800" cy="8976444"/>
          </a:xfrm>
          <a:prstGeom prst="rect">
            <a:avLst/>
          </a:prstGeom>
        </p:spPr>
        <p:txBody>
          <a:bodyPr anchor="t"/>
          <a:lstStyle/>
          <a:p>
            <a:r>
              <a:t>Functional programming for front end (Elm Language)</a:t>
            </a:r>
          </a:p>
          <a:p>
            <a:pPr lvl="2"/>
            <a:r>
              <a:t>Functions are first class citizens</a:t>
            </a:r>
          </a:p>
          <a:p>
            <a:pPr lvl="2"/>
            <a:r>
              <a:t>Elm complies to JavaScript </a:t>
            </a:r>
          </a:p>
          <a:p>
            <a:endParaRPr/>
          </a:p>
          <a:p>
            <a:r>
              <a:t>Message passing and Messages as Algebraic Data Type</a:t>
            </a:r>
          </a:p>
          <a:p>
            <a:pPr lvl="1"/>
            <a:r>
              <a:t>Implementation of User Interactive tasks and Animation  </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Implementation - Graph Drawing"/>
          <p:cNvSpPr txBox="1">
            <a:spLocks noGrp="1"/>
          </p:cNvSpPr>
          <p:nvPr>
            <p:ph type="title"/>
          </p:nvPr>
        </p:nvSpPr>
        <p:spPr>
          <a:prstGeom prst="rect">
            <a:avLst/>
          </a:prstGeom>
        </p:spPr>
        <p:txBody>
          <a:bodyPr/>
          <a:lstStyle/>
          <a:p>
            <a:r>
              <a:t>Implementation - Graph Drawing</a:t>
            </a:r>
          </a:p>
        </p:txBody>
      </p:sp>
      <p:pic>
        <p:nvPicPr>
          <p:cNvPr id="158" name="Graph1.jpg" descr="Graph1.jpg"/>
          <p:cNvPicPr>
            <a:picLocks noChangeAspect="1"/>
          </p:cNvPicPr>
          <p:nvPr/>
        </p:nvPicPr>
        <p:blipFill>
          <a:blip r:embed="rId2"/>
          <a:stretch>
            <a:fillRect/>
          </a:stretch>
        </p:blipFill>
        <p:spPr>
          <a:xfrm>
            <a:off x="6814989" y="3024881"/>
            <a:ext cx="10754022" cy="9571238"/>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Implementation - Animation of Graph Transformation"/>
          <p:cNvSpPr txBox="1">
            <a:spLocks noGrp="1"/>
          </p:cNvSpPr>
          <p:nvPr>
            <p:ph type="title"/>
          </p:nvPr>
        </p:nvSpPr>
        <p:spPr>
          <a:prstGeom prst="rect">
            <a:avLst/>
          </a:prstGeom>
        </p:spPr>
        <p:txBody>
          <a:bodyPr/>
          <a:lstStyle>
            <a:lvl1pPr defTabSz="528319">
              <a:defRPr sz="7168"/>
            </a:lvl1pPr>
          </a:lstStyle>
          <a:p>
            <a:r>
              <a:t>Implementation - Animation of Graph Transformation</a:t>
            </a:r>
          </a:p>
        </p:txBody>
      </p:sp>
      <p:pic>
        <p:nvPicPr>
          <p:cNvPr id="161" name="IsomorphismAnimation.png" descr="IsomorphismAnimation.png"/>
          <p:cNvPicPr>
            <a:picLocks noChangeAspect="1"/>
          </p:cNvPicPr>
          <p:nvPr/>
        </p:nvPicPr>
        <p:blipFill>
          <a:blip r:embed="rId2"/>
          <a:stretch>
            <a:fillRect/>
          </a:stretch>
        </p:blipFill>
        <p:spPr>
          <a:xfrm>
            <a:off x="6761037" y="3006330"/>
            <a:ext cx="10861926" cy="9150979"/>
          </a:xfrm>
          <a:prstGeom prst="rect">
            <a:avLst/>
          </a:prstGeom>
          <a:ln w="12700">
            <a:miter lim="400000"/>
          </a:ln>
        </p:spPr>
      </p:pic>
      <p:sp>
        <p:nvSpPr>
          <p:cNvPr id="162" name="Example Isomorphism"/>
          <p:cNvSpPr txBox="1"/>
          <p:nvPr/>
        </p:nvSpPr>
        <p:spPr>
          <a:xfrm>
            <a:off x="9830069" y="12522039"/>
            <a:ext cx="4274059" cy="5604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Example Isomorphism </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Evaluation"/>
          <p:cNvSpPr txBox="1">
            <a:spLocks noGrp="1"/>
          </p:cNvSpPr>
          <p:nvPr>
            <p:ph type="title"/>
          </p:nvPr>
        </p:nvSpPr>
        <p:spPr>
          <a:prstGeom prst="rect">
            <a:avLst/>
          </a:prstGeom>
        </p:spPr>
        <p:txBody>
          <a:bodyPr/>
          <a:lstStyle/>
          <a:p>
            <a:r>
              <a:t>Evaluation</a:t>
            </a:r>
          </a:p>
        </p:txBody>
      </p:sp>
      <p:sp>
        <p:nvSpPr>
          <p:cNvPr id="165" name="Project is evaluated two major themes user interaction part and learning effectiveness…"/>
          <p:cNvSpPr txBox="1">
            <a:spLocks noGrp="1"/>
          </p:cNvSpPr>
          <p:nvPr>
            <p:ph type="body" idx="1"/>
          </p:nvPr>
        </p:nvSpPr>
        <p:spPr>
          <a:prstGeom prst="rect">
            <a:avLst/>
          </a:prstGeom>
        </p:spPr>
        <p:txBody>
          <a:bodyPr/>
          <a:lstStyle/>
          <a:p>
            <a:r>
              <a:t>Project is evaluated two major themes user interaction part and learning effectiveness </a:t>
            </a:r>
          </a:p>
          <a:p>
            <a:r>
              <a:t>Supervised </a:t>
            </a:r>
          </a:p>
          <a:p>
            <a:pPr lvl="1"/>
            <a:r>
              <a:t>Participant were given guided tour of application over Zoom</a:t>
            </a:r>
          </a:p>
          <a:p>
            <a:r>
              <a:t>Unsupervised </a:t>
            </a:r>
          </a:p>
          <a:p>
            <a:pPr lvl="1"/>
            <a:r>
              <a:t>Participants accessed and tested the application independently</a:t>
            </a:r>
          </a:p>
          <a:p>
            <a:r>
              <a:t>Both evaluations used an anonymous user experience survey</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Conclusion - Reflection"/>
          <p:cNvSpPr txBox="1">
            <a:spLocks noGrp="1"/>
          </p:cNvSpPr>
          <p:nvPr>
            <p:ph type="title"/>
          </p:nvPr>
        </p:nvSpPr>
        <p:spPr>
          <a:prstGeom prst="rect">
            <a:avLst/>
          </a:prstGeom>
        </p:spPr>
        <p:txBody>
          <a:bodyPr/>
          <a:lstStyle/>
          <a:p>
            <a:r>
              <a:t>Conclusion - Reflection</a:t>
            </a:r>
          </a:p>
        </p:txBody>
      </p:sp>
      <p:sp>
        <p:nvSpPr>
          <p:cNvPr id="168" name="Visualisation of a particular example leads to lack of generality of the explanation but it can enrich understanding.…"/>
          <p:cNvSpPr txBox="1"/>
          <p:nvPr/>
        </p:nvSpPr>
        <p:spPr>
          <a:xfrm>
            <a:off x="1400803" y="3149600"/>
            <a:ext cx="21005801" cy="929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pPr marL="635000" indent="-635000" algn="l">
              <a:spcBef>
                <a:spcPts val="1200"/>
              </a:spcBef>
              <a:buSzPct val="125000"/>
              <a:buChar char="•"/>
              <a:defRPr sz="4800" b="0">
                <a:latin typeface="+mj-lt"/>
                <a:ea typeface="+mj-ea"/>
                <a:cs typeface="+mj-cs"/>
                <a:sym typeface="Helvetica"/>
              </a:defRPr>
            </a:pPr>
            <a:r>
              <a:t>Visualisation of a particular example leads to lack of generality of the explanation but it can enrich understanding.</a:t>
            </a:r>
          </a:p>
          <a:p>
            <a:pPr marL="635000" indent="-635000" algn="l">
              <a:spcBef>
                <a:spcPts val="1200"/>
              </a:spcBef>
              <a:buSzPct val="125000"/>
              <a:buChar char="•"/>
              <a:defRPr sz="4800" b="0">
                <a:latin typeface="+mj-lt"/>
                <a:ea typeface="+mj-ea"/>
                <a:cs typeface="+mj-cs"/>
                <a:sym typeface="Helvetica"/>
              </a:defRPr>
            </a:pPr>
            <a:r>
              <a:t>A lesson should not be simpler then it ought to be. This will give rise to complexity.  </a:t>
            </a:r>
          </a:p>
          <a:p>
            <a:pPr marL="635000" indent="-635000" algn="l">
              <a:spcBef>
                <a:spcPts val="1200"/>
              </a:spcBef>
              <a:buSzPct val="125000"/>
              <a:buChar char="•"/>
              <a:defRPr sz="4800" b="0">
                <a:latin typeface="+mj-lt"/>
                <a:ea typeface="+mj-ea"/>
                <a:cs typeface="+mj-cs"/>
                <a:sym typeface="Helvetica"/>
              </a:defRPr>
            </a:pPr>
            <a:r>
              <a:t>Complexity should be modelled using a programming paradigm which is robust, efficient and elegant ex(FP).</a:t>
            </a:r>
          </a:p>
          <a:p>
            <a:pPr algn="l">
              <a:spcBef>
                <a:spcPts val="1200"/>
              </a:spcBef>
              <a:defRPr sz="4800" b="0">
                <a:latin typeface="+mj-lt"/>
                <a:ea typeface="+mj-ea"/>
                <a:cs typeface="+mj-cs"/>
                <a:sym typeface="Helvetica"/>
              </a:defRPr>
            </a:pPr>
            <a:endParaRPr/>
          </a:p>
          <a:p>
            <a:pPr marL="1270000" lvl="1" indent="-635000" algn="l">
              <a:spcBef>
                <a:spcPts val="1200"/>
              </a:spcBef>
              <a:buSzPct val="125000"/>
              <a:buChar char="•"/>
              <a:defRPr sz="4800" b="0">
                <a:latin typeface="+mj-lt"/>
                <a:ea typeface="+mj-ea"/>
                <a:cs typeface="+mj-cs"/>
                <a:sym typeface="Helvetica"/>
              </a:defRPr>
            </a:pPr>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Conclusion - Future Work"/>
          <p:cNvSpPr txBox="1">
            <a:spLocks noGrp="1"/>
          </p:cNvSpPr>
          <p:nvPr>
            <p:ph type="title"/>
          </p:nvPr>
        </p:nvSpPr>
        <p:spPr>
          <a:prstGeom prst="rect">
            <a:avLst/>
          </a:prstGeom>
        </p:spPr>
        <p:txBody>
          <a:bodyPr/>
          <a:lstStyle/>
          <a:p>
            <a:r>
              <a:t>Conclusion - Future Work</a:t>
            </a:r>
          </a:p>
        </p:txBody>
      </p:sp>
      <p:sp>
        <p:nvSpPr>
          <p:cNvPr id="171" name="Future Work…"/>
          <p:cNvSpPr txBox="1">
            <a:spLocks noGrp="1"/>
          </p:cNvSpPr>
          <p:nvPr>
            <p:ph type="body" idx="1"/>
          </p:nvPr>
        </p:nvSpPr>
        <p:spPr>
          <a:xfrm>
            <a:off x="1402691" y="3157467"/>
            <a:ext cx="21902906" cy="9280666"/>
          </a:xfrm>
          <a:prstGeom prst="rect">
            <a:avLst/>
          </a:prstGeom>
        </p:spPr>
        <p:txBody>
          <a:bodyPr/>
          <a:lstStyle/>
          <a:p>
            <a:r>
              <a:t>Future Work</a:t>
            </a:r>
          </a:p>
          <a:p>
            <a:pPr lvl="2"/>
            <a:r>
              <a:t>Algorithms and solutions</a:t>
            </a:r>
          </a:p>
          <a:p>
            <a:pPr lvl="2"/>
            <a:r>
              <a:t>I/O of user defined graphs</a:t>
            </a:r>
          </a:p>
          <a:p>
            <a:pPr lvl="2"/>
            <a:r>
              <a:t>Beyond static 2D visualisations: 3D, VR, Zoom and Navigation</a:t>
            </a:r>
          </a:p>
          <a:p>
            <a:pPr lvl="2"/>
            <a:r>
              <a:t>Addition of new topics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Thank you"/>
          <p:cNvSpPr txBox="1">
            <a:spLocks noGrp="1"/>
          </p:cNvSpPr>
          <p:nvPr>
            <p:ph type="title"/>
          </p:nvPr>
        </p:nvSpPr>
        <p:spPr>
          <a:xfrm>
            <a:off x="1689100" y="5280795"/>
            <a:ext cx="21005800" cy="2286001"/>
          </a:xfrm>
          <a:prstGeom prst="rect">
            <a:avLst/>
          </a:prstGeom>
        </p:spPr>
        <p:txBody>
          <a:bodyPr/>
          <a:lstStyle/>
          <a:p>
            <a:r>
              <a:t>Thank you</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Contents"/>
          <p:cNvSpPr txBox="1">
            <a:spLocks noGrp="1"/>
          </p:cNvSpPr>
          <p:nvPr>
            <p:ph type="title"/>
          </p:nvPr>
        </p:nvSpPr>
        <p:spPr>
          <a:prstGeom prst="rect">
            <a:avLst/>
          </a:prstGeom>
        </p:spPr>
        <p:txBody>
          <a:bodyPr/>
          <a:lstStyle/>
          <a:p>
            <a:r>
              <a:t>Contents</a:t>
            </a:r>
          </a:p>
        </p:txBody>
      </p:sp>
      <p:sp>
        <p:nvSpPr>
          <p:cNvPr id="123" name="Introduction…"/>
          <p:cNvSpPr txBox="1">
            <a:spLocks noGrp="1"/>
          </p:cNvSpPr>
          <p:nvPr>
            <p:ph type="body" idx="1"/>
          </p:nvPr>
        </p:nvSpPr>
        <p:spPr>
          <a:xfrm>
            <a:off x="934955" y="2464014"/>
            <a:ext cx="21005801" cy="9296401"/>
          </a:xfrm>
          <a:prstGeom prst="rect">
            <a:avLst/>
          </a:prstGeom>
        </p:spPr>
        <p:txBody>
          <a:bodyPr/>
          <a:lstStyle/>
          <a:p>
            <a:r>
              <a:t>Introduction</a:t>
            </a:r>
          </a:p>
          <a:p>
            <a:r>
              <a:t>Chosen Graph Problems</a:t>
            </a:r>
          </a:p>
          <a:p>
            <a:r>
              <a:t>Demo</a:t>
            </a:r>
          </a:p>
          <a:p>
            <a:r>
              <a:t>Prior Work</a:t>
            </a:r>
          </a:p>
          <a:p>
            <a:r>
              <a:t>Requirements</a:t>
            </a:r>
          </a:p>
          <a:p>
            <a:r>
              <a:t>Design</a:t>
            </a:r>
          </a:p>
          <a:p>
            <a:r>
              <a:t>Implementation</a:t>
            </a:r>
          </a:p>
          <a:p>
            <a:r>
              <a:t>Evaluation</a:t>
            </a:r>
          </a:p>
          <a:p>
            <a:r>
              <a:t>Conclusion</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Motivation: Why Graph theory?"/>
          <p:cNvSpPr txBox="1">
            <a:spLocks noGrp="1"/>
          </p:cNvSpPr>
          <p:nvPr>
            <p:ph type="title"/>
          </p:nvPr>
        </p:nvSpPr>
        <p:spPr>
          <a:prstGeom prst="rect">
            <a:avLst/>
          </a:prstGeom>
        </p:spPr>
        <p:txBody>
          <a:bodyPr/>
          <a:lstStyle/>
          <a:p>
            <a:r>
              <a:t>Motivation: Why Graph theory?</a:t>
            </a:r>
          </a:p>
        </p:txBody>
      </p:sp>
      <p:sp>
        <p:nvSpPr>
          <p:cNvPr id="126" name="Graphs are found in natural world:…"/>
          <p:cNvSpPr txBox="1">
            <a:spLocks noGrp="1"/>
          </p:cNvSpPr>
          <p:nvPr>
            <p:ph type="body" idx="1"/>
          </p:nvPr>
        </p:nvSpPr>
        <p:spPr>
          <a:prstGeom prst="rect">
            <a:avLst/>
          </a:prstGeom>
        </p:spPr>
        <p:txBody>
          <a:bodyPr/>
          <a:lstStyle/>
          <a:p>
            <a:pPr lvl="1"/>
            <a:r>
              <a:t>Graphs are found in natural world:</a:t>
            </a:r>
          </a:p>
          <a:p>
            <a:pPr lvl="2"/>
            <a:r>
              <a:t>Social Networks</a:t>
            </a:r>
          </a:p>
          <a:p>
            <a:pPr lvl="2"/>
            <a:r>
              <a:t>Gene Expression Networks</a:t>
            </a:r>
          </a:p>
          <a:p>
            <a:pPr lvl="2"/>
            <a:r>
              <a:t>Ecology</a:t>
            </a:r>
          </a:p>
          <a:p>
            <a:pPr lvl="1"/>
            <a:r>
              <a:t>Abstraction of real world phenomenon to graphs</a:t>
            </a:r>
          </a:p>
          <a:p>
            <a:pPr lvl="1"/>
            <a:r>
              <a:t>Problems of graph theory are hence applicable to any such graph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Motivation: Visualisation versus Formalism"/>
          <p:cNvSpPr txBox="1">
            <a:spLocks noGrp="1"/>
          </p:cNvSpPr>
          <p:nvPr>
            <p:ph type="title"/>
          </p:nvPr>
        </p:nvSpPr>
        <p:spPr>
          <a:prstGeom prst="rect">
            <a:avLst/>
          </a:prstGeom>
        </p:spPr>
        <p:txBody>
          <a:bodyPr/>
          <a:lstStyle>
            <a:lvl1pPr defTabSz="635634">
              <a:defRPr sz="8624"/>
            </a:lvl1pPr>
          </a:lstStyle>
          <a:p>
            <a:r>
              <a:t>Motivation: Visualisation versus Formalism</a:t>
            </a:r>
          </a:p>
        </p:txBody>
      </p:sp>
      <p:sp>
        <p:nvSpPr>
          <p:cNvPr id="129" name="Visualisation:…"/>
          <p:cNvSpPr txBox="1">
            <a:spLocks noGrp="1"/>
          </p:cNvSpPr>
          <p:nvPr>
            <p:ph type="body" idx="1"/>
          </p:nvPr>
        </p:nvSpPr>
        <p:spPr>
          <a:prstGeom prst="rect">
            <a:avLst/>
          </a:prstGeom>
        </p:spPr>
        <p:txBody>
          <a:bodyPr/>
          <a:lstStyle/>
          <a:p>
            <a:pPr lvl="2"/>
            <a:r>
              <a:t>Visualisation:</a:t>
            </a:r>
          </a:p>
          <a:p>
            <a:pPr lvl="3"/>
            <a:r>
              <a:t>Presents a concrete example</a:t>
            </a:r>
          </a:p>
          <a:p>
            <a:pPr lvl="3"/>
            <a:r>
              <a:t>Can give easy and fast insights to the student.</a:t>
            </a:r>
          </a:p>
          <a:p>
            <a:pPr lvl="3"/>
            <a:endParaRPr/>
          </a:p>
          <a:p>
            <a:pPr lvl="2"/>
            <a:r>
              <a:t>Formalism (in notation of set theory) </a:t>
            </a:r>
          </a:p>
          <a:p>
            <a:pPr lvl="3"/>
            <a:r>
              <a:t>Formalism is general, abstract and complete.</a:t>
            </a:r>
          </a:p>
          <a:p>
            <a:pPr lvl="3"/>
            <a:r>
              <a:t>Can give easy and fast insights to the student.</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Aim"/>
          <p:cNvSpPr txBox="1">
            <a:spLocks noGrp="1"/>
          </p:cNvSpPr>
          <p:nvPr>
            <p:ph type="title"/>
          </p:nvPr>
        </p:nvSpPr>
        <p:spPr>
          <a:prstGeom prst="rect">
            <a:avLst/>
          </a:prstGeom>
        </p:spPr>
        <p:txBody>
          <a:bodyPr/>
          <a:lstStyle/>
          <a:p>
            <a:r>
              <a:t>Aim</a:t>
            </a:r>
          </a:p>
        </p:txBody>
      </p:sp>
      <p:sp>
        <p:nvSpPr>
          <p:cNvPr id="132" name="Create computer animation and tasks…"/>
          <p:cNvSpPr txBox="1">
            <a:spLocks noGrp="1"/>
          </p:cNvSpPr>
          <p:nvPr>
            <p:ph type="body" idx="1"/>
          </p:nvPr>
        </p:nvSpPr>
        <p:spPr>
          <a:xfrm>
            <a:off x="1689100" y="2875850"/>
            <a:ext cx="21005800" cy="9296401"/>
          </a:xfrm>
          <a:prstGeom prst="rect">
            <a:avLst/>
          </a:prstGeom>
        </p:spPr>
        <p:txBody>
          <a:bodyPr/>
          <a:lstStyle/>
          <a:p>
            <a:pPr marL="0" indent="0" algn="ctr">
              <a:spcBef>
                <a:spcPts val="2400"/>
              </a:spcBef>
              <a:buSzTx/>
              <a:buNone/>
              <a:defRPr sz="5300"/>
            </a:pPr>
            <a:r>
              <a:t>Create computer </a:t>
            </a:r>
            <a:r>
              <a:rPr b="1"/>
              <a:t>animation</a:t>
            </a:r>
            <a:r>
              <a:t> and </a:t>
            </a:r>
            <a:r>
              <a:rPr b="1"/>
              <a:t>tasks</a:t>
            </a:r>
            <a:r>
              <a:t> </a:t>
            </a:r>
          </a:p>
          <a:p>
            <a:pPr marL="0" indent="0" algn="ctr">
              <a:spcBef>
                <a:spcPts val="2400"/>
              </a:spcBef>
              <a:buSzTx/>
              <a:buNone/>
              <a:defRPr sz="5300"/>
            </a:pPr>
            <a:r>
              <a:t>to </a:t>
            </a:r>
            <a:r>
              <a:rPr b="1"/>
              <a:t>explain</a:t>
            </a:r>
            <a:r>
              <a:t> graph theory problems </a:t>
            </a:r>
          </a:p>
          <a:p>
            <a:pPr marL="0" indent="0" algn="ctr">
              <a:spcBef>
                <a:spcPts val="2400"/>
              </a:spcBef>
              <a:buSzTx/>
              <a:buNone/>
              <a:defRPr sz="5300"/>
            </a:pPr>
            <a:r>
              <a:t>such as </a:t>
            </a:r>
            <a:r>
              <a:rPr b="1"/>
              <a:t>Graph Colouring</a:t>
            </a:r>
            <a:r>
              <a:t>, </a:t>
            </a:r>
            <a:r>
              <a:rPr b="1"/>
              <a:t>Graph Isomorphism</a:t>
            </a:r>
            <a:r>
              <a:t> and </a:t>
            </a:r>
            <a:r>
              <a:rPr b="1"/>
              <a:t>Max Cut</a:t>
            </a:r>
            <a:r>
              <a:t>.</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hosen Graph Problems"/>
          <p:cNvSpPr txBox="1">
            <a:spLocks noGrp="1"/>
          </p:cNvSpPr>
          <p:nvPr>
            <p:ph type="title"/>
          </p:nvPr>
        </p:nvSpPr>
        <p:spPr>
          <a:xfrm>
            <a:off x="1689100" y="549849"/>
            <a:ext cx="21005800" cy="2286001"/>
          </a:xfrm>
          <a:prstGeom prst="rect">
            <a:avLst/>
          </a:prstGeom>
        </p:spPr>
        <p:txBody>
          <a:bodyPr/>
          <a:lstStyle/>
          <a:p>
            <a:r>
              <a:t> Chosen Graph Problems</a:t>
            </a:r>
          </a:p>
        </p:txBody>
      </p:sp>
      <p:sp>
        <p:nvSpPr>
          <p:cNvPr id="135" name="Graph Isomorphism.…"/>
          <p:cNvSpPr txBox="1">
            <a:spLocks noGrp="1"/>
          </p:cNvSpPr>
          <p:nvPr>
            <p:ph type="body" idx="1"/>
          </p:nvPr>
        </p:nvSpPr>
        <p:spPr>
          <a:prstGeom prst="rect">
            <a:avLst/>
          </a:prstGeom>
        </p:spPr>
        <p:txBody>
          <a:bodyPr/>
          <a:lstStyle/>
          <a:p>
            <a:r>
              <a:t>Graph Isomorphism.</a:t>
            </a:r>
          </a:p>
          <a:p>
            <a:r>
              <a:t>Max K Cut</a:t>
            </a:r>
          </a:p>
          <a:p>
            <a:r>
              <a:t>Graph Colouring</a:t>
            </a:r>
          </a:p>
          <a:p>
            <a:r>
              <a:t>Minimum Vertex Cover</a:t>
            </a:r>
          </a:p>
          <a:p>
            <a:r>
              <a:t>Tree Width</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Demo"/>
          <p:cNvSpPr txBox="1">
            <a:spLocks noGrp="1"/>
          </p:cNvSpPr>
          <p:nvPr>
            <p:ph type="title"/>
          </p:nvPr>
        </p:nvSpPr>
        <p:spPr>
          <a:xfrm>
            <a:off x="1689100" y="5417508"/>
            <a:ext cx="21005800" cy="2286001"/>
          </a:xfrm>
          <a:prstGeom prst="rect">
            <a:avLst/>
          </a:prstGeom>
        </p:spPr>
        <p:txBody>
          <a:bodyPr/>
          <a:lstStyle/>
          <a:p>
            <a:r>
              <a:t>Demo</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 name="Final .mov" descr="Final .mov"/>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204402" y="1045654"/>
            <a:ext cx="23975196" cy="11624692"/>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900" fill="hold"/>
                                        <p:tgtEl>
                                          <p:spTgt spid="13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39"/>
                </p:tgtEl>
              </p:cMediaNode>
            </p:video>
            <p:seq concurrent="1" prevAc="none" nextAc="seek">
              <p:cTn id="8" restart="whenNotActive" fill="hold" evtFilter="cancelBubble" nodeType="interactiveSeq">
                <p:stCondLst>
                  <p:cond evt="onClick" delay="0">
                    <p:tgtEl>
                      <p:spTgt spid="13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9"/>
                                        </p:tgtEl>
                                      </p:cBhvr>
                                    </p:cmd>
                                  </p:childTnLst>
                                </p:cTn>
                              </p:par>
                            </p:childTnLst>
                          </p:cTn>
                        </p:par>
                      </p:childTnLst>
                    </p:cTn>
                  </p:par>
                </p:childTnLst>
              </p:cTn>
              <p:nextCondLst>
                <p:cond evt="onClick" delay="0">
                  <p:tgtEl>
                    <p:spTgt spid="139"/>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Prior Work"/>
          <p:cNvSpPr txBox="1">
            <a:spLocks noGrp="1"/>
          </p:cNvSpPr>
          <p:nvPr>
            <p:ph type="title"/>
          </p:nvPr>
        </p:nvSpPr>
        <p:spPr>
          <a:prstGeom prst="rect">
            <a:avLst/>
          </a:prstGeom>
        </p:spPr>
        <p:txBody>
          <a:bodyPr/>
          <a:lstStyle/>
          <a:p>
            <a:r>
              <a:t>Prior Work</a:t>
            </a:r>
          </a:p>
        </p:txBody>
      </p:sp>
      <p:sp>
        <p:nvSpPr>
          <p:cNvPr id="142" name="VisuAlgo (Vertex Cover) - NSU…"/>
          <p:cNvSpPr txBox="1">
            <a:spLocks noGrp="1"/>
          </p:cNvSpPr>
          <p:nvPr>
            <p:ph type="body" idx="1"/>
          </p:nvPr>
        </p:nvSpPr>
        <p:spPr>
          <a:prstGeom prst="rect">
            <a:avLst/>
          </a:prstGeom>
        </p:spPr>
        <p:txBody>
          <a:bodyPr/>
          <a:lstStyle/>
          <a:p>
            <a:r>
              <a:t>VisuAlgo (Vertex Cover) - NSU</a:t>
            </a:r>
          </a:p>
          <a:p>
            <a:r>
              <a:t>AlgMatch - Liam’s Work</a:t>
            </a:r>
          </a:p>
          <a:p>
            <a:endParaRPr/>
          </a:p>
          <a:p>
            <a:r>
              <a:t>Novelty of this project: </a:t>
            </a:r>
          </a:p>
          <a:p>
            <a:pPr lvl="3"/>
            <a:r>
              <a:t>The goal is to explain the definition of harder problems and not give solutions (algorithms)</a:t>
            </a:r>
          </a:p>
        </p:txBody>
      </p:sp>
    </p:spTree>
  </p:cSld>
  <p:clrMapOvr>
    <a:masterClrMapping/>
  </p:clrMapOvr>
  <p:transition spd="med"/>
</p:sld>
</file>

<file path=ppt/theme/theme1.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a:ea typeface="Helvetica"/>
        <a:cs typeface="Helvetica"/>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a:ea typeface="Helvetica"/>
        <a:cs typeface="Helvetica"/>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18</Slides>
  <Notes>0</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Black</vt:lpstr>
      <vt:lpstr>Visualisation of Classical Graph Theory Problems</vt:lpstr>
      <vt:lpstr>Contents</vt:lpstr>
      <vt:lpstr>Motivation: Why Graph theory?</vt:lpstr>
      <vt:lpstr>Motivation: Visualisation versus Formalism</vt:lpstr>
      <vt:lpstr>Aim</vt:lpstr>
      <vt:lpstr> Chosen Graph Problems</vt:lpstr>
      <vt:lpstr>Demo</vt:lpstr>
      <vt:lpstr>PowerPoint Presentation</vt:lpstr>
      <vt:lpstr>Prior Work</vt:lpstr>
      <vt:lpstr>Requirements</vt:lpstr>
      <vt:lpstr>Design</vt:lpstr>
      <vt:lpstr>Implementation - Functional Programming</vt:lpstr>
      <vt:lpstr>Implementation - Graph Drawing</vt:lpstr>
      <vt:lpstr>Implementation - Animation of Graph Transformation</vt:lpstr>
      <vt:lpstr>Evaluation</vt:lpstr>
      <vt:lpstr>Conclusion - Reflection</vt:lpstr>
      <vt:lpstr>Conclusion - 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Visualisation of Classical Graph Theory Problems</dc:title>
  <cp:revision>1</cp:revision>
  <dcterms:modified xsi:type="dcterms:W3CDTF">2023-03-23T00:44:45Z</dcterms:modified>
</cp:coreProperties>
</file>